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6" r:id="rId4"/>
    <p:sldId id="258" r:id="rId5"/>
    <p:sldId id="259" r:id="rId6"/>
    <p:sldId id="261" r:id="rId7"/>
    <p:sldId id="262" r:id="rId8"/>
    <p:sldId id="267" r:id="rId9"/>
    <p:sldId id="269" r:id="rId10"/>
    <p:sldId id="272" r:id="rId11"/>
    <p:sldId id="263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account" initials="Ma" lastIdx="1" clrIdx="0">
    <p:extLst>
      <p:ext uri="{19B8F6BF-5375-455C-9EA6-DF929625EA0E}">
        <p15:presenceInfo xmlns:p15="http://schemas.microsoft.com/office/powerpoint/2012/main" userId="036481909a787ec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12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66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74352-89DD-4CA4-9C90-61B3A8FA44F1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8C57E9-D17F-40A3-BC75-E5B3D2E7CA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4273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C57E9-D17F-40A3-BC75-E5B3D2E7CA9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269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32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327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000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536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805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4658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66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346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0498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0515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395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B8AB0-382A-4A1D-B22A-38909A5C4E8E}" type="datetimeFigureOut">
              <a:rPr lang="en-GB" smtClean="0"/>
              <a:t>15/07/2022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27C29-358A-4587-9356-3BA0C396E4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61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85800"/>
            <a:ext cx="7772400" cy="947057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gency FB" panose="020B0503020202020204" pitchFamily="34" charset="0"/>
              </a:rPr>
              <a:t>Environmental Data Acquisition and Processing</a:t>
            </a:r>
            <a:r>
              <a:rPr lang="en-US" sz="3200" dirty="0"/>
              <a:t> </a:t>
            </a:r>
            <a:endParaRPr lang="en-GB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3886" y="2416629"/>
            <a:ext cx="6858000" cy="3494314"/>
          </a:xfrm>
        </p:spPr>
        <p:txBody>
          <a:bodyPr>
            <a:normAutofit lnSpcReduction="10000"/>
          </a:bodyPr>
          <a:lstStyle/>
          <a:p>
            <a:r>
              <a:rPr lang="en-US" sz="3200" b="1" dirty="0">
                <a:latin typeface="Agency FB" panose="020B0503020202020204" pitchFamily="34" charset="0"/>
              </a:rPr>
              <a:t>Water Resource Monitoring and Catchment Analysis</a:t>
            </a:r>
          </a:p>
          <a:p>
            <a:endParaRPr lang="en-US" b="1" dirty="0"/>
          </a:p>
          <a:p>
            <a:r>
              <a:rPr lang="en-US" b="1" dirty="0">
                <a:latin typeface="Agency FB" panose="020B0503020202020204" pitchFamily="34" charset="0"/>
              </a:rPr>
              <a:t>By</a:t>
            </a:r>
          </a:p>
          <a:p>
            <a:r>
              <a:rPr lang="en-US" b="1" dirty="0">
                <a:latin typeface="Agency FB" panose="020B0503020202020204" pitchFamily="34" charset="0"/>
              </a:rPr>
              <a:t>Jason Kabi</a:t>
            </a:r>
          </a:p>
          <a:p>
            <a:endParaRPr lang="en-US" b="1" dirty="0">
              <a:latin typeface="Agency FB" panose="020B0503020202020204" pitchFamily="34" charset="0"/>
            </a:endParaRPr>
          </a:p>
          <a:p>
            <a:r>
              <a:rPr lang="en-US" b="1" dirty="0">
                <a:latin typeface="Agency FB" panose="020B0503020202020204" pitchFamily="34" charset="0"/>
              </a:rPr>
              <a:t>Centre for Data and Artificial Intelligence </a:t>
            </a:r>
          </a:p>
          <a:p>
            <a:r>
              <a:rPr lang="en-US" b="1" dirty="0">
                <a:latin typeface="Agency FB" panose="020B0503020202020204" pitchFamily="34" charset="0"/>
              </a:rPr>
              <a:t>DSAIL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327" y="6120384"/>
            <a:ext cx="2328671" cy="7376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36504"/>
            <a:ext cx="1488321" cy="132149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702851" y="-180977"/>
            <a:ext cx="3465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gency FB" panose="020B0503020202020204" pitchFamily="34" charset="0"/>
              </a:rPr>
              <a:t>1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156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AEDBE-EA5B-FFDB-D1F2-549E91666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0677"/>
            <a:ext cx="7886700" cy="54036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B0F0"/>
                </a:solidFill>
                <a:latin typeface="Agency FB" panose="020B0503020202020204" pitchFamily="34" charset="0"/>
              </a:rPr>
              <a:t>Data visualization app</a:t>
            </a:r>
            <a:endParaRPr lang="en-KE" sz="2800" b="1" dirty="0">
              <a:solidFill>
                <a:srgbClr val="00B0F0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E5525-C0E2-A7DA-F3E0-109A6AEB9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7" y="681037"/>
            <a:ext cx="8639908" cy="6036286"/>
          </a:xfrm>
        </p:spPr>
        <p:txBody>
          <a:bodyPr/>
          <a:lstStyle/>
          <a:p>
            <a:pPr marL="0" indent="0" algn="ctr">
              <a:buNone/>
            </a:pPr>
            <a:r>
              <a:rPr lang="en-GB" sz="1800" b="1" dirty="0">
                <a:latin typeface="Agency FB" panose="020B0503020202020204" pitchFamily="34" charset="0"/>
              </a:rPr>
              <a:t>Web application link </a:t>
            </a:r>
            <a:endParaRPr lang="en-GB" b="1" dirty="0">
              <a:latin typeface="Agency FB" panose="020B0503020202020204" pitchFamily="34" charset="0"/>
            </a:endParaRPr>
          </a:p>
          <a:p>
            <a:pPr marL="0" indent="0" algn="ctr">
              <a:buNone/>
            </a:pPr>
            <a:r>
              <a:rPr lang="en-GB" b="1" dirty="0">
                <a:solidFill>
                  <a:srgbClr val="0070C0"/>
                </a:solidFill>
                <a:latin typeface="Agency FB" panose="020B0503020202020204" pitchFamily="34" charset="0"/>
              </a:rPr>
              <a:t>https://water-monitoring-258811.wl.r.appspot.com</a:t>
            </a:r>
          </a:p>
          <a:p>
            <a:endParaRPr lang="en-K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4DEF28-C653-DE87-F5AC-7AC906DE37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85" y="1815420"/>
            <a:ext cx="8276492" cy="396234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FE9296-1BCB-72CB-2A84-D6EBC1098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00811" y="0"/>
            <a:ext cx="1043189" cy="681037"/>
          </a:xfrm>
        </p:spPr>
        <p:txBody>
          <a:bodyPr/>
          <a:lstStyle/>
          <a:p>
            <a:fld id="{8162B09B-48B6-419F-B21C-5D0A3A8D09DA}" type="slidenum">
              <a:rPr lang="en-KE" sz="5400" b="1" smtClean="0">
                <a:solidFill>
                  <a:schemeClr val="tx1"/>
                </a:solidFill>
                <a:latin typeface="Agency FB" panose="020B0503020202020204" pitchFamily="34" charset="0"/>
              </a:rPr>
              <a:t>10</a:t>
            </a:fld>
            <a:endParaRPr lang="en-KE" sz="5400" b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567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rgbClr val="0070C0"/>
                </a:solidFill>
                <a:latin typeface="Agency FB" panose="020B0503020202020204" pitchFamily="34" charset="0"/>
              </a:rPr>
              <a:t>UPNEXT</a:t>
            </a:r>
            <a:r>
              <a:rPr lang="en-GB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182111"/>
            <a:ext cx="7886700" cy="299485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b="1" dirty="0">
                <a:solidFill>
                  <a:srgbClr val="00B050"/>
                </a:solidFill>
                <a:latin typeface="Agency FB" panose="020B0503020202020204" pitchFamily="34" charset="0"/>
              </a:rPr>
              <a:t>ANOMALY DETECTION</a:t>
            </a:r>
          </a:p>
          <a:p>
            <a:pPr marL="0" indent="0" algn="ctr">
              <a:buNone/>
            </a:pPr>
            <a:r>
              <a:rPr lang="en-GB" b="1" dirty="0">
                <a:solidFill>
                  <a:srgbClr val="00B050"/>
                </a:solidFill>
                <a:latin typeface="Agency FB" panose="020B0503020202020204" pitchFamily="34" charset="0"/>
              </a:rPr>
              <a:t>PREDICTION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185" y="5986570"/>
            <a:ext cx="2297470" cy="7376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36504"/>
            <a:ext cx="1488321" cy="132149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513182" y="-96539"/>
            <a:ext cx="5084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gency FB" panose="020B0503020202020204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901840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latin typeface="Agency FB" panose="020B0503020202020204" pitchFamily="34" charset="0"/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b="1" dirty="0">
                <a:latin typeface="Agency FB" panose="020B0503020202020204" pitchFamily="34" charset="0"/>
              </a:rPr>
              <a:t>Web -  Dekut-dsail.github.io</a:t>
            </a:r>
          </a:p>
          <a:p>
            <a:pPr marL="0" indent="0" algn="ctr">
              <a:buNone/>
            </a:pPr>
            <a:r>
              <a:rPr lang="en-GB" b="1" dirty="0">
                <a:latin typeface="Agency FB" panose="020B0503020202020204" pitchFamily="34" charset="0"/>
              </a:rPr>
              <a:t>Web -  kabi23.github.io</a:t>
            </a:r>
          </a:p>
          <a:p>
            <a:pPr marL="0" indent="0" algn="ctr">
              <a:buNone/>
            </a:pPr>
            <a:r>
              <a:rPr lang="en-GB" b="1" dirty="0">
                <a:latin typeface="Agency FB" panose="020B0503020202020204" pitchFamily="34" charset="0"/>
              </a:rPr>
              <a:t>Github – DEKUT-DSAIL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740" y="4001294"/>
            <a:ext cx="4822520" cy="15455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75039" y="0"/>
            <a:ext cx="6511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gency FB" panose="020B0503020202020204" pitchFamily="34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31943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070C0"/>
                </a:solidFill>
                <a:latin typeface="Agency FB" panose="020B0503020202020204" pitchFamily="34" charset="0"/>
              </a:rPr>
              <a:t>Session breakdown</a:t>
            </a:r>
            <a:endParaRPr lang="en-GB" sz="3200" b="1" dirty="0">
              <a:solidFill>
                <a:srgbClr val="0070C0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800" b="1" u="sng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  <a:p>
            <a:pPr marL="0" indent="0">
              <a:buNone/>
            </a:pPr>
            <a:endParaRPr lang="en-GB" sz="1800" b="1" u="sng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8B58890-DA27-FB4D-8404-3A65FACA68EF}"/>
              </a:ext>
            </a:extLst>
          </p:cNvPr>
          <p:cNvGrpSpPr/>
          <p:nvPr/>
        </p:nvGrpSpPr>
        <p:grpSpPr>
          <a:xfrm>
            <a:off x="1253169" y="1690689"/>
            <a:ext cx="6637662" cy="3858460"/>
            <a:chOff x="6767577" y="1034704"/>
            <a:chExt cx="5167429" cy="2391351"/>
          </a:xfrm>
        </p:grpSpPr>
        <p:sp>
          <p:nvSpPr>
            <p:cNvPr id="10" name="100 Shipped">
              <a:extLst>
                <a:ext uri="{FF2B5EF4-FFF2-40B4-BE49-F238E27FC236}">
                  <a16:creationId xmlns:a16="http://schemas.microsoft.com/office/drawing/2014/main" id="{18879E89-CFC3-D645-A566-0FCA53316FBB}"/>
                </a:ext>
              </a:extLst>
            </p:cNvPr>
            <p:cNvSpPr/>
            <p:nvPr/>
          </p:nvSpPr>
          <p:spPr>
            <a:xfrm>
              <a:off x="7005975" y="1273169"/>
              <a:ext cx="4923379" cy="215288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defTabSz="455613">
                <a:defRPr>
                  <a:solidFill>
                    <a:schemeClr val="tx1"/>
                  </a:solidFill>
                  <a:latin typeface="Calibri" pitchFamily="34" charset="0"/>
                  <a:ea typeface="ＭＳ Ｐゴシック" pitchFamily="34" charset="-128"/>
                </a:defRPr>
              </a:lvl1pPr>
              <a:lvl2pPr marL="742950" indent="-285750" defTabSz="455613">
                <a:defRPr>
                  <a:solidFill>
                    <a:schemeClr val="tx1"/>
                  </a:solidFill>
                  <a:latin typeface="Calibri" pitchFamily="34" charset="0"/>
                  <a:ea typeface="ＭＳ Ｐゴシック" pitchFamily="34" charset="-128"/>
                </a:defRPr>
              </a:lvl2pPr>
              <a:lvl3pPr marL="1143000" indent="-228600" defTabSz="455613">
                <a:defRPr>
                  <a:solidFill>
                    <a:schemeClr val="tx1"/>
                  </a:solidFill>
                  <a:latin typeface="Calibri" pitchFamily="34" charset="0"/>
                  <a:ea typeface="ＭＳ Ｐゴシック" pitchFamily="34" charset="-128"/>
                </a:defRPr>
              </a:lvl3pPr>
              <a:lvl4pPr marL="1600200" indent="-228600" defTabSz="455613">
                <a:defRPr>
                  <a:solidFill>
                    <a:schemeClr val="tx1"/>
                  </a:solidFill>
                  <a:latin typeface="Calibri" pitchFamily="34" charset="0"/>
                  <a:ea typeface="ＭＳ Ｐゴシック" pitchFamily="34" charset="-128"/>
                </a:defRPr>
              </a:lvl4pPr>
              <a:lvl5pPr marL="2057400" indent="-228600" defTabSz="455613">
                <a:defRPr>
                  <a:solidFill>
                    <a:schemeClr val="tx1"/>
                  </a:solidFill>
                  <a:latin typeface="Calibri" pitchFamily="34" charset="0"/>
                  <a:ea typeface="ＭＳ Ｐゴシック" pitchFamily="34" charset="-128"/>
                </a:defRPr>
              </a:lvl5pPr>
              <a:lvl6pPr marL="2514600" indent="-228600" defTabSz="4556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ＭＳ Ｐゴシック" pitchFamily="34" charset="-128"/>
                </a:defRPr>
              </a:lvl6pPr>
              <a:lvl7pPr marL="2971800" indent="-228600" defTabSz="4556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ＭＳ Ｐゴシック" pitchFamily="34" charset="-128"/>
                </a:defRPr>
              </a:lvl7pPr>
              <a:lvl8pPr marL="3429000" indent="-228600" defTabSz="4556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ＭＳ Ｐゴシック" pitchFamily="34" charset="-128"/>
                </a:defRPr>
              </a:lvl8pPr>
              <a:lvl9pPr marL="3886200" indent="-228600" defTabSz="4556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ＭＳ Ｐゴシック" pitchFamily="34" charset="-128"/>
                </a:defRPr>
              </a:lvl9pPr>
            </a:lstStyle>
            <a:p>
              <a:pPr algn="ctr">
                <a:defRPr/>
              </a:pPr>
              <a:r>
                <a:rPr lang="en-US" altLang="en-US" sz="2000" b="1" dirty="0">
                  <a:solidFill>
                    <a:schemeClr val="accent5"/>
                  </a:solidFill>
                  <a:latin typeface="Agency FB" panose="020B0503020202020204" pitchFamily="34" charset="0"/>
                </a:rPr>
                <a:t>Session Brake Down</a:t>
              </a:r>
            </a:p>
            <a:p>
              <a:pPr marL="457200" indent="-457200">
                <a:buFont typeface="+mj-lt"/>
                <a:buAutoNum type="alphaLcParenR"/>
                <a:defRPr/>
              </a:pPr>
              <a:r>
                <a:rPr lang="en-US" altLang="en-US" sz="2000" b="1" dirty="0">
                  <a:latin typeface="Agency FB" panose="020B0503020202020204" pitchFamily="34" charset="0"/>
                </a:rPr>
                <a:t>Motivation – The main goal</a:t>
              </a:r>
            </a:p>
            <a:p>
              <a:pPr marL="457200" indent="-457200">
                <a:buFont typeface="+mj-lt"/>
                <a:buAutoNum type="alphaLcParenR"/>
                <a:defRPr/>
              </a:pPr>
              <a:r>
                <a:rPr lang="en-US" altLang="en-US" sz="2000" b="1" dirty="0">
                  <a:latin typeface="Agency FB" panose="020B0503020202020204" pitchFamily="34" charset="0"/>
                </a:rPr>
                <a:t>Water level (stage) monitoring – modelling concept</a:t>
              </a:r>
            </a:p>
            <a:p>
              <a:pPr marL="457200" indent="-457200">
                <a:buFont typeface="+mj-lt"/>
                <a:buAutoNum type="alphaLcParenR"/>
                <a:defRPr/>
              </a:pPr>
              <a:r>
                <a:rPr lang="en-US" altLang="en-US" sz="2000" b="1" dirty="0">
                  <a:latin typeface="Agency FB" panose="020B0503020202020204" pitchFamily="34" charset="0"/>
                </a:rPr>
                <a:t>How is the water parameter being monitored?</a:t>
              </a:r>
            </a:p>
            <a:p>
              <a:pPr marL="457200" indent="-457200">
                <a:buFont typeface="+mj-lt"/>
                <a:buAutoNum type="alphaLcParenR"/>
                <a:defRPr/>
              </a:pPr>
              <a:r>
                <a:rPr lang="en-US" altLang="en-US" sz="2000" b="1" dirty="0">
                  <a:latin typeface="Agency FB" panose="020B0503020202020204" pitchFamily="34" charset="0"/>
                </a:rPr>
                <a:t>Hardware development </a:t>
              </a:r>
            </a:p>
            <a:p>
              <a:pPr marL="457200" indent="-457200">
                <a:buFont typeface="+mj-lt"/>
                <a:buAutoNum type="alphaLcParenR"/>
                <a:defRPr/>
              </a:pPr>
              <a:r>
                <a:rPr lang="en-US" altLang="en-US" sz="2000" b="1" dirty="0">
                  <a:latin typeface="Agency FB" panose="020B0503020202020204" pitchFamily="34" charset="0"/>
                </a:rPr>
                <a:t>Data acquisition </a:t>
              </a:r>
            </a:p>
            <a:p>
              <a:pPr marL="457200" indent="-457200">
                <a:buFont typeface="+mj-lt"/>
                <a:buAutoNum type="alphaLcParenR"/>
                <a:defRPr/>
              </a:pPr>
              <a:r>
                <a:rPr lang="en-US" altLang="en-US" sz="2000" b="1" dirty="0">
                  <a:latin typeface="Agency FB" panose="020B0503020202020204" pitchFamily="34" charset="0"/>
                </a:rPr>
                <a:t>Data analysis – </a:t>
              </a:r>
              <a:r>
                <a:rPr lang="en-US" altLang="en-US" sz="2000" b="1" dirty="0">
                  <a:solidFill>
                    <a:srgbClr val="FF0000"/>
                  </a:solidFill>
                  <a:latin typeface="Agency FB" panose="020B0503020202020204" pitchFamily="34" charset="0"/>
                </a:rPr>
                <a:t>Anomaly detection</a:t>
              </a:r>
            </a:p>
            <a:p>
              <a:pPr marL="457200" indent="-457200">
                <a:buFont typeface="+mj-lt"/>
                <a:buAutoNum type="alphaLcParenR"/>
                <a:defRPr/>
              </a:pPr>
              <a:r>
                <a:rPr lang="en-US" altLang="en-US" sz="2000" b="1" dirty="0">
                  <a:latin typeface="Agency FB" panose="020B0503020202020204" pitchFamily="34" charset="0"/>
                </a:rPr>
                <a:t>Data analysis </a:t>
              </a:r>
              <a:r>
                <a:rPr lang="en-US" altLang="en-US" sz="2000" b="1" dirty="0">
                  <a:solidFill>
                    <a:srgbClr val="FF0000"/>
                  </a:solidFill>
                  <a:latin typeface="Agency FB" panose="020B0503020202020204" pitchFamily="34" charset="0"/>
                </a:rPr>
                <a:t>– Prediction </a:t>
              </a:r>
            </a:p>
            <a:p>
              <a:pPr algn="ctr">
                <a:defRPr/>
              </a:pPr>
              <a:endParaRPr lang="en-US" altLang="en-US" sz="2000" b="1" dirty="0">
                <a:latin typeface="+mn-lt"/>
              </a:endParaRPr>
            </a:p>
            <a:p>
              <a:pPr algn="ctr">
                <a:defRPr/>
              </a:pPr>
              <a:endParaRPr lang="en-US" altLang="en-US" sz="2000" b="1" dirty="0">
                <a:solidFill>
                  <a:schemeClr val="accent1"/>
                </a:solidFill>
                <a:latin typeface="+mn-lt"/>
              </a:endParaRPr>
            </a:p>
            <a:p>
              <a:pPr algn="ctr">
                <a:defRPr/>
              </a:pPr>
              <a:r>
                <a:rPr lang="en-US" altLang="en-US" sz="2000" b="1" dirty="0">
                  <a:solidFill>
                    <a:schemeClr val="accent1"/>
                  </a:solidFill>
                  <a:latin typeface="+mn-lt"/>
                </a:rPr>
                <a:t> </a:t>
              </a:r>
            </a:p>
            <a:p>
              <a:pPr>
                <a:buSzPct val="70000"/>
                <a:defRPr/>
              </a:pPr>
              <a:endParaRPr lang="en-US" altLang="en-US" sz="1600" dirty="0">
                <a:solidFill>
                  <a:schemeClr val="accent1"/>
                </a:solidFill>
                <a:latin typeface="+mn-lt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DB1349E-5155-3440-89CE-BE257C58F696}"/>
                </a:ext>
              </a:extLst>
            </p:cNvPr>
            <p:cNvGrpSpPr/>
            <p:nvPr/>
          </p:nvGrpSpPr>
          <p:grpSpPr>
            <a:xfrm>
              <a:off x="6767577" y="1034704"/>
              <a:ext cx="5167429" cy="2391351"/>
              <a:chOff x="6382508" y="847045"/>
              <a:chExt cx="5167429" cy="2391351"/>
            </a:xfrm>
          </p:grpSpPr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B198B618-0F1B-EB4A-8C92-E079518D7A34}"/>
                  </a:ext>
                </a:extLst>
              </p:cNvPr>
              <p:cNvSpPr/>
              <p:nvPr/>
            </p:nvSpPr>
            <p:spPr>
              <a:xfrm>
                <a:off x="6454985" y="919521"/>
                <a:ext cx="5094952" cy="2318875"/>
              </a:xfrm>
              <a:custGeom>
                <a:avLst/>
                <a:gdLst>
                  <a:gd name="connsiteX0" fmla="*/ 178326 w 1430409"/>
                  <a:gd name="connsiteY0" fmla="*/ 0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0 w 1430409"/>
                  <a:gd name="connsiteY4" fmla="*/ 178327 h 717102"/>
                  <a:gd name="connsiteX0" fmla="*/ 127526 w 1430409"/>
                  <a:gd name="connsiteY0" fmla="*/ 0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0 w 1430409"/>
                  <a:gd name="connsiteY4" fmla="*/ 178327 h 717102"/>
                  <a:gd name="connsiteX0" fmla="*/ 127526 w 1430409"/>
                  <a:gd name="connsiteY0" fmla="*/ 0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0 w 1430409"/>
                  <a:gd name="connsiteY4" fmla="*/ 127527 h 717102"/>
                  <a:gd name="connsiteX0" fmla="*/ 127526 w 1430409"/>
                  <a:gd name="connsiteY0" fmla="*/ 0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0 w 1430409"/>
                  <a:gd name="connsiteY4" fmla="*/ 168348 h 717102"/>
                  <a:gd name="connsiteX0" fmla="*/ 127526 w 1430409"/>
                  <a:gd name="connsiteY0" fmla="*/ 0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0 w 1430409"/>
                  <a:gd name="connsiteY4" fmla="*/ 120259 h 717102"/>
                  <a:gd name="connsiteX0" fmla="*/ 127526 w 1430409"/>
                  <a:gd name="connsiteY0" fmla="*/ 0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0 w 1430409"/>
                  <a:gd name="connsiteY4" fmla="*/ 142700 h 717102"/>
                  <a:gd name="connsiteX0" fmla="*/ 127526 w 1430409"/>
                  <a:gd name="connsiteY0" fmla="*/ 0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3329 w 1430409"/>
                  <a:gd name="connsiteY4" fmla="*/ 113541 h 717102"/>
                  <a:gd name="connsiteX0" fmla="*/ 94593 w 1430409"/>
                  <a:gd name="connsiteY0" fmla="*/ 1586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3329 w 1430409"/>
                  <a:gd name="connsiteY4" fmla="*/ 113541 h 717102"/>
                  <a:gd name="connsiteX0" fmla="*/ 94593 w 1430409"/>
                  <a:gd name="connsiteY0" fmla="*/ 1586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1761 w 1430409"/>
                  <a:gd name="connsiteY4" fmla="*/ 77075 h 717102"/>
                  <a:gd name="connsiteX0" fmla="*/ 80479 w 1430409"/>
                  <a:gd name="connsiteY0" fmla="*/ 1586 h 717102"/>
                  <a:gd name="connsiteX1" fmla="*/ 1430409 w 1430409"/>
                  <a:gd name="connsiteY1" fmla="*/ 0 h 717102"/>
                  <a:gd name="connsiteX2" fmla="*/ 1430409 w 1430409"/>
                  <a:gd name="connsiteY2" fmla="*/ 717102 h 717102"/>
                  <a:gd name="connsiteX3" fmla="*/ 0 w 1430409"/>
                  <a:gd name="connsiteY3" fmla="*/ 717102 h 717102"/>
                  <a:gd name="connsiteX4" fmla="*/ 1761 w 1430409"/>
                  <a:gd name="connsiteY4" fmla="*/ 77075 h 717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409" h="717102">
                    <a:moveTo>
                      <a:pt x="80479" y="1586"/>
                    </a:moveTo>
                    <a:lnTo>
                      <a:pt x="1430409" y="0"/>
                    </a:lnTo>
                    <a:lnTo>
                      <a:pt x="1430409" y="717102"/>
                    </a:lnTo>
                    <a:lnTo>
                      <a:pt x="0" y="717102"/>
                    </a:lnTo>
                    <a:cubicBezTo>
                      <a:pt x="0" y="525635"/>
                      <a:pt x="1761" y="268542"/>
                      <a:pt x="1761" y="77075"/>
                    </a:cubicBez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5A6DD985-5743-0742-8EED-3246DC280132}"/>
                  </a:ext>
                </a:extLst>
              </p:cNvPr>
              <p:cNvSpPr/>
              <p:nvPr/>
            </p:nvSpPr>
            <p:spPr>
              <a:xfrm rot="5400000" flipV="1">
                <a:off x="6382508" y="847045"/>
                <a:ext cx="144953" cy="144953"/>
              </a:xfrm>
              <a:custGeom>
                <a:avLst/>
                <a:gdLst>
                  <a:gd name="connsiteX0" fmla="*/ 1716375 w 4433572"/>
                  <a:gd name="connsiteY0" fmla="*/ 1716373 h 4433570"/>
                  <a:gd name="connsiteX1" fmla="*/ 1716375 w 4433572"/>
                  <a:gd name="connsiteY1" fmla="*/ 0 h 4433570"/>
                  <a:gd name="connsiteX2" fmla="*/ 2717199 w 4433572"/>
                  <a:gd name="connsiteY2" fmla="*/ 0 h 4433570"/>
                  <a:gd name="connsiteX3" fmla="*/ 2717199 w 4433572"/>
                  <a:gd name="connsiteY3" fmla="*/ 1716373 h 4433570"/>
                  <a:gd name="connsiteX4" fmla="*/ 4433572 w 4433572"/>
                  <a:gd name="connsiteY4" fmla="*/ 1716373 h 4433570"/>
                  <a:gd name="connsiteX5" fmla="*/ 4433572 w 4433572"/>
                  <a:gd name="connsiteY5" fmla="*/ 2717197 h 4433570"/>
                  <a:gd name="connsiteX6" fmla="*/ 2717199 w 4433572"/>
                  <a:gd name="connsiteY6" fmla="*/ 2717197 h 4433570"/>
                  <a:gd name="connsiteX7" fmla="*/ 2717199 w 4433572"/>
                  <a:gd name="connsiteY7" fmla="*/ 1716373 h 4433570"/>
                  <a:gd name="connsiteX8" fmla="*/ 1716374 w 4433572"/>
                  <a:gd name="connsiteY8" fmla="*/ 4433570 h 4433570"/>
                  <a:gd name="connsiteX9" fmla="*/ 1716374 w 4433572"/>
                  <a:gd name="connsiteY9" fmla="*/ 2717197 h 4433570"/>
                  <a:gd name="connsiteX10" fmla="*/ 2717198 w 4433572"/>
                  <a:gd name="connsiteY10" fmla="*/ 2717197 h 4433570"/>
                  <a:gd name="connsiteX11" fmla="*/ 2717198 w 4433572"/>
                  <a:gd name="connsiteY11" fmla="*/ 4433570 h 4433570"/>
                  <a:gd name="connsiteX12" fmla="*/ 0 w 4433572"/>
                  <a:gd name="connsiteY12" fmla="*/ 2717197 h 4433570"/>
                  <a:gd name="connsiteX13" fmla="*/ 0 w 4433572"/>
                  <a:gd name="connsiteY13" fmla="*/ 1716373 h 4433570"/>
                  <a:gd name="connsiteX14" fmla="*/ 1716373 w 4433572"/>
                  <a:gd name="connsiteY14" fmla="*/ 1716373 h 4433570"/>
                  <a:gd name="connsiteX15" fmla="*/ 1716373 w 4433572"/>
                  <a:gd name="connsiteY15" fmla="*/ 2717197 h 4433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433572" h="4433570">
                    <a:moveTo>
                      <a:pt x="1716375" y="1716373"/>
                    </a:moveTo>
                    <a:lnTo>
                      <a:pt x="1716375" y="0"/>
                    </a:lnTo>
                    <a:lnTo>
                      <a:pt x="2717199" y="0"/>
                    </a:lnTo>
                    <a:lnTo>
                      <a:pt x="2717199" y="1716373"/>
                    </a:lnTo>
                    <a:lnTo>
                      <a:pt x="4433572" y="1716373"/>
                    </a:lnTo>
                    <a:lnTo>
                      <a:pt x="4433572" y="2717197"/>
                    </a:lnTo>
                    <a:lnTo>
                      <a:pt x="2717199" y="2717197"/>
                    </a:lnTo>
                    <a:lnTo>
                      <a:pt x="2717199" y="1716373"/>
                    </a:lnTo>
                    <a:close/>
                    <a:moveTo>
                      <a:pt x="1716374" y="4433570"/>
                    </a:moveTo>
                    <a:lnTo>
                      <a:pt x="1716374" y="2717197"/>
                    </a:lnTo>
                    <a:lnTo>
                      <a:pt x="2717198" y="2717197"/>
                    </a:lnTo>
                    <a:lnTo>
                      <a:pt x="2717198" y="4433570"/>
                    </a:lnTo>
                    <a:close/>
                    <a:moveTo>
                      <a:pt x="0" y="2717197"/>
                    </a:moveTo>
                    <a:lnTo>
                      <a:pt x="0" y="1716373"/>
                    </a:lnTo>
                    <a:lnTo>
                      <a:pt x="1716373" y="1716373"/>
                    </a:lnTo>
                    <a:lnTo>
                      <a:pt x="1716373" y="271719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327" y="6120384"/>
            <a:ext cx="2328671" cy="73761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36504"/>
            <a:ext cx="1488321" cy="132149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05036" y="-96539"/>
            <a:ext cx="4892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gency FB" panose="020B0503020202020204" pitchFamily="34" charset="0"/>
              </a:rPr>
              <a:t>2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209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81BE3-65F3-4D97-A7CC-FAB5A476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97430"/>
            <a:ext cx="7734765" cy="6338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B0F0"/>
                </a:solidFill>
                <a:latin typeface="Agency FB" panose="020B0503020202020204" pitchFamily="34" charset="0"/>
              </a:rPr>
              <a:t>Diagnosing or studying the catchment</a:t>
            </a:r>
            <a:endParaRPr lang="en-KE" sz="2800" b="1" dirty="0">
              <a:solidFill>
                <a:srgbClr val="00B0F0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BDAED-B657-4A76-B52D-DDF60DF97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278" y="920229"/>
            <a:ext cx="7588071" cy="5455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u="sng" dirty="0">
                <a:latin typeface="Agency FB" panose="020B0503020202020204" pitchFamily="34" charset="0"/>
              </a:rPr>
              <a:t>Why?</a:t>
            </a:r>
          </a:p>
          <a:p>
            <a:pPr marL="0" indent="0">
              <a:buNone/>
            </a:pPr>
            <a:endParaRPr lang="en-US" sz="2000" b="1" u="sng" dirty="0">
              <a:latin typeface="Agency FB" panose="020B0503020202020204" pitchFamily="34" charset="0"/>
            </a:endParaRPr>
          </a:p>
          <a:p>
            <a:r>
              <a:rPr lang="en-US" sz="2000" b="1" dirty="0">
                <a:latin typeface="Agency FB" panose="020B0503020202020204" pitchFamily="34" charset="0"/>
              </a:rPr>
              <a:t>Climate change </a:t>
            </a:r>
          </a:p>
          <a:p>
            <a:r>
              <a:rPr lang="en-US" sz="2000" b="1" dirty="0">
                <a:latin typeface="Agency FB" panose="020B0503020202020204" pitchFamily="34" charset="0"/>
              </a:rPr>
              <a:t>Encroachment by humans</a:t>
            </a:r>
          </a:p>
          <a:p>
            <a:r>
              <a:rPr lang="en-US" sz="2000" b="1" dirty="0">
                <a:solidFill>
                  <a:srgbClr val="00B050"/>
                </a:solidFill>
                <a:latin typeface="Agency FB" panose="020B0503020202020204" pitchFamily="34" charset="0"/>
              </a:rPr>
              <a:t>Providing </a:t>
            </a:r>
            <a:r>
              <a:rPr lang="en-US" sz="2000" b="1" dirty="0">
                <a:solidFill>
                  <a:srgbClr val="FF0000"/>
                </a:solidFill>
                <a:latin typeface="Agency FB" panose="020B0503020202020204" pitchFamily="34" charset="0"/>
              </a:rPr>
              <a:t>data</a:t>
            </a:r>
            <a:r>
              <a:rPr lang="en-US" sz="2000" b="1" dirty="0">
                <a:solidFill>
                  <a:srgbClr val="00B050"/>
                </a:solidFill>
                <a:latin typeface="Agency FB" panose="020B0503020202020204" pitchFamily="34" charset="0"/>
              </a:rPr>
              <a:t> for improved conservation efforts</a:t>
            </a:r>
          </a:p>
          <a:p>
            <a:pPr marL="0" indent="0">
              <a:buNone/>
            </a:pPr>
            <a:endParaRPr lang="en-US" sz="2000" b="1" dirty="0">
              <a:solidFill>
                <a:srgbClr val="00B050"/>
              </a:solidFill>
              <a:latin typeface="Agency FB" panose="020B0503020202020204" pitchFamily="34" charset="0"/>
            </a:endParaRPr>
          </a:p>
          <a:p>
            <a:pPr marL="0" indent="0">
              <a:buNone/>
            </a:pPr>
            <a:r>
              <a:rPr lang="en-US" sz="2000" b="1" u="sng" dirty="0">
                <a:latin typeface="Agency FB" panose="020B0503020202020204" pitchFamily="34" charset="0"/>
              </a:rPr>
              <a:t>Datasets that can acquired</a:t>
            </a:r>
          </a:p>
          <a:p>
            <a:pPr marL="0" indent="0">
              <a:buNone/>
            </a:pPr>
            <a:endParaRPr lang="en-US" sz="2000" b="1" u="sng" dirty="0">
              <a:latin typeface="Agency FB" panose="020B0503020202020204" pitchFamily="34" charset="0"/>
            </a:endParaRPr>
          </a:p>
          <a:p>
            <a:r>
              <a:rPr lang="en-US" sz="2000" b="1" dirty="0">
                <a:latin typeface="Agency FB" panose="020B0503020202020204" pitchFamily="34" charset="0"/>
              </a:rPr>
              <a:t>River water parameters (</a:t>
            </a:r>
            <a:r>
              <a:rPr lang="en-US" sz="2000" b="1" dirty="0">
                <a:solidFill>
                  <a:srgbClr val="FF0000"/>
                </a:solidFill>
                <a:latin typeface="Agency FB" panose="020B0503020202020204" pitchFamily="34" charset="0"/>
              </a:rPr>
              <a:t>stage</a:t>
            </a:r>
            <a:r>
              <a:rPr lang="en-US" sz="2000" b="1" dirty="0">
                <a:latin typeface="Agency FB" panose="020B0503020202020204" pitchFamily="34" charset="0"/>
              </a:rPr>
              <a:t>, turbidity, pH etc.)</a:t>
            </a:r>
          </a:p>
          <a:p>
            <a:r>
              <a:rPr lang="en-US" sz="2000" b="1" dirty="0">
                <a:latin typeface="Agency FB" panose="020B0503020202020204" pitchFamily="34" charset="0"/>
              </a:rPr>
              <a:t>Satellite images that can acquired over time (vegetation cover)</a:t>
            </a:r>
          </a:p>
          <a:p>
            <a:r>
              <a:rPr lang="en-US" sz="2000" b="1" dirty="0">
                <a:latin typeface="Agency FB" panose="020B0503020202020204" pitchFamily="34" charset="0"/>
              </a:rPr>
              <a:t>Acoustic data (sound) </a:t>
            </a:r>
          </a:p>
          <a:p>
            <a:r>
              <a:rPr lang="en-US" sz="2000" b="1" dirty="0">
                <a:latin typeface="Agency FB" panose="020B0503020202020204" pitchFamily="34" charset="0"/>
              </a:rPr>
              <a:t>camera trap data (images) </a:t>
            </a:r>
          </a:p>
          <a:p>
            <a:r>
              <a:rPr lang="en-US" sz="2000" b="1" dirty="0">
                <a:latin typeface="Agency FB" panose="020B0503020202020204" pitchFamily="34" charset="0"/>
              </a:rPr>
              <a:t>Soil samples</a:t>
            </a:r>
          </a:p>
          <a:p>
            <a:endParaRPr lang="en-US" sz="20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0045D3-4B1B-CE03-9133-F5EFA87F0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745" y="-17078"/>
            <a:ext cx="533255" cy="813962"/>
          </a:xfrm>
        </p:spPr>
        <p:txBody>
          <a:bodyPr/>
          <a:lstStyle/>
          <a:p>
            <a:fld id="{8162B09B-48B6-419F-B21C-5D0A3A8D09DA}" type="slidenum">
              <a:rPr lang="en-KE" sz="5400" b="1" smtClean="0">
                <a:solidFill>
                  <a:schemeClr val="tx1"/>
                </a:solidFill>
                <a:latin typeface="Agency FB" panose="020B0503020202020204" pitchFamily="34" charset="0"/>
              </a:rPr>
              <a:t>3</a:t>
            </a:fld>
            <a:endParaRPr lang="en-KE" sz="5400" b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977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661" y="208700"/>
            <a:ext cx="7886700" cy="575094"/>
          </a:xfrm>
        </p:spPr>
        <p:txBody>
          <a:bodyPr>
            <a:normAutofit/>
          </a:bodyPr>
          <a:lstStyle/>
          <a:p>
            <a:r>
              <a:rPr lang="en-GB" sz="2800" b="1" dirty="0">
                <a:solidFill>
                  <a:srgbClr val="0070C0"/>
                </a:solidFill>
                <a:latin typeface="Agency FB" panose="020B0503020202020204" pitchFamily="34" charset="0"/>
              </a:rPr>
              <a:t>Motivation – modelling concept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28650" y="208700"/>
            <a:ext cx="7886700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en-GB" sz="3600" dirty="0">
              <a:latin typeface="Agency FB" panose="020B0503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625909" y="-139536"/>
            <a:ext cx="5004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gency FB" panose="020B0503020202020204" pitchFamily="34" charset="0"/>
              </a:rPr>
              <a:t>4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B491307B-1586-4571-B2FF-F248E83C4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16" y="1048214"/>
            <a:ext cx="8787161" cy="4984595"/>
          </a:xfrm>
        </p:spPr>
      </p:pic>
    </p:spTree>
    <p:extLst>
      <p:ext uri="{BB962C8B-B14F-4D97-AF65-F5344CB8AC3E}">
        <p14:creationId xmlns:p14="http://schemas.microsoft.com/office/powerpoint/2010/main" val="4168915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28650" y="163701"/>
            <a:ext cx="7886700" cy="388287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Agency FB" panose="020B0503020202020204" pitchFamily="34" charset="0"/>
              </a:rPr>
              <a:t>Catchment under study</a:t>
            </a:r>
            <a:endParaRPr lang="en-GB" sz="2800" b="1" dirty="0">
              <a:latin typeface="Agency FB" panose="020B0503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673173" y="-204182"/>
            <a:ext cx="4988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gency FB" panose="020B0503020202020204" pitchFamily="34" charset="0"/>
              </a:rPr>
              <a:t>5</a:t>
            </a:r>
          </a:p>
        </p:txBody>
      </p:sp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E2EB0D0B-2510-4223-8C09-77FCD714BA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" r="976"/>
          <a:stretch/>
        </p:blipFill>
        <p:spPr>
          <a:xfrm>
            <a:off x="0" y="551988"/>
            <a:ext cx="9144000" cy="6306012"/>
          </a:xfrm>
        </p:spPr>
      </p:pic>
    </p:spTree>
    <p:extLst>
      <p:ext uri="{BB962C8B-B14F-4D97-AF65-F5344CB8AC3E}">
        <p14:creationId xmlns:p14="http://schemas.microsoft.com/office/powerpoint/2010/main" val="2237114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5073"/>
            <a:ext cx="7886700" cy="48768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Agency FB" panose="020B0503020202020204" pitchFamily="34" charset="0"/>
              </a:rPr>
              <a:t>Water level monitoring Architecture (Flow Chart)</a:t>
            </a:r>
            <a:endParaRPr lang="en-GB" sz="2800" b="1" dirty="0">
              <a:latin typeface="Agency FB" panose="020B0503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624306" y="-144460"/>
            <a:ext cx="5036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gency FB" panose="020B0503020202020204" pitchFamily="34" charset="0"/>
              </a:rPr>
              <a:t>6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EA75C609-BC75-4B4A-ACAC-55373E720C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51" y="778870"/>
            <a:ext cx="8664497" cy="5723813"/>
          </a:xfrm>
        </p:spPr>
      </p:pic>
    </p:spTree>
    <p:extLst>
      <p:ext uri="{BB962C8B-B14F-4D97-AF65-F5344CB8AC3E}">
        <p14:creationId xmlns:p14="http://schemas.microsoft.com/office/powerpoint/2010/main" val="3245424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"/>
            <a:ext cx="7886700" cy="524255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Agency FB" panose="020B0503020202020204" pitchFamily="34" charset="0"/>
              </a:rPr>
              <a:t>Hardware setup </a:t>
            </a:r>
            <a:endParaRPr lang="en-GB" sz="2800" b="1" dirty="0">
              <a:solidFill>
                <a:srgbClr val="0070C0"/>
              </a:solidFill>
              <a:latin typeface="Agency FB" panose="020B050302020202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524256"/>
            <a:ext cx="9144000" cy="6333744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Ready for deployment</a:t>
            </a:r>
          </a:p>
          <a:p>
            <a:pPr marL="0" indent="0">
              <a:buNone/>
            </a:pPr>
            <a:endParaRPr lang="en-US" sz="18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sz="18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sz="18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sz="18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sz="18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sz="18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sz="18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Deployed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Content Placeholder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833" y="821641"/>
            <a:ext cx="5396525" cy="28237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674" y="3665243"/>
            <a:ext cx="4166532" cy="295349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576879" y="-101689"/>
            <a:ext cx="4828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gency FB" panose="020B0503020202020204" pitchFamily="34" charset="0"/>
              </a:rPr>
              <a:t>7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036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2A63-D27F-2F53-BF84-986A7A06F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39" y="200723"/>
            <a:ext cx="8247721" cy="68022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B0F0"/>
                </a:solidFill>
                <a:latin typeface="Agency FB" panose="020B0503020202020204" pitchFamily="34" charset="0"/>
              </a:rPr>
              <a:t>Prototype developed – MultiTech mDot based</a:t>
            </a:r>
            <a:endParaRPr lang="en-KE" sz="2800" b="1" dirty="0">
              <a:solidFill>
                <a:srgbClr val="00B0F0"/>
              </a:solidFill>
              <a:latin typeface="Agency FB" panose="020B05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4A9BAF-B295-DE71-6436-FECC883C81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330" y="1237785"/>
            <a:ext cx="6643339" cy="529682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AAB4BE9-4F20-13DC-905D-A98460109AC3}"/>
              </a:ext>
            </a:extLst>
          </p:cNvPr>
          <p:cNvGrpSpPr/>
          <p:nvPr/>
        </p:nvGrpSpPr>
        <p:grpSpPr>
          <a:xfrm>
            <a:off x="7225988" y="791737"/>
            <a:ext cx="1204331" cy="1260086"/>
            <a:chOff x="7248293" y="791737"/>
            <a:chExt cx="1182434" cy="1260086"/>
          </a:xfrm>
        </p:grpSpPr>
        <p:sp>
          <p:nvSpPr>
            <p:cNvPr id="10" name="Graphic 6" descr="Tag">
              <a:extLst>
                <a:ext uri="{FF2B5EF4-FFF2-40B4-BE49-F238E27FC236}">
                  <a16:creationId xmlns:a16="http://schemas.microsoft.com/office/drawing/2014/main" id="{B670E5A7-CD96-D0BF-EF8A-1EAB8A1E1230}"/>
                </a:ext>
              </a:extLst>
            </p:cNvPr>
            <p:cNvSpPr/>
            <p:nvPr/>
          </p:nvSpPr>
          <p:spPr>
            <a:xfrm>
              <a:off x="7248293" y="791737"/>
              <a:ext cx="1182434" cy="1260086"/>
            </a:xfrm>
            <a:custGeom>
              <a:avLst/>
              <a:gdLst>
                <a:gd name="connsiteX0" fmla="*/ 241610 w 849413"/>
                <a:gd name="connsiteY0" fmla="*/ 344758 h 914840"/>
                <a:gd name="connsiteX1" fmla="*/ 193288 w 849413"/>
                <a:gd name="connsiteY1" fmla="*/ 295507 h 914840"/>
                <a:gd name="connsiteX2" fmla="*/ 216241 w 849413"/>
                <a:gd name="connsiteY2" fmla="*/ 253644 h 914840"/>
                <a:gd name="connsiteX3" fmla="*/ 217449 w 849413"/>
                <a:gd name="connsiteY3" fmla="*/ 283194 h 914840"/>
                <a:gd name="connsiteX4" fmla="*/ 241610 w 849413"/>
                <a:gd name="connsiteY4" fmla="*/ 307820 h 914840"/>
                <a:gd name="connsiteX5" fmla="*/ 265771 w 849413"/>
                <a:gd name="connsiteY5" fmla="*/ 283194 h 914840"/>
                <a:gd name="connsiteX6" fmla="*/ 264563 w 849413"/>
                <a:gd name="connsiteY6" fmla="*/ 252412 h 914840"/>
                <a:gd name="connsiteX7" fmla="*/ 289932 w 849413"/>
                <a:gd name="connsiteY7" fmla="*/ 295507 h 914840"/>
                <a:gd name="connsiteX8" fmla="*/ 241610 w 849413"/>
                <a:gd name="connsiteY8" fmla="*/ 344758 h 914840"/>
                <a:gd name="connsiteX9" fmla="*/ 835970 w 849413"/>
                <a:gd name="connsiteY9" fmla="*/ 556538 h 914840"/>
                <a:gd name="connsiteX10" fmla="*/ 497716 w 849413"/>
                <a:gd name="connsiteY10" fmla="*/ 211780 h 914840"/>
                <a:gd name="connsiteX11" fmla="*/ 463891 w 849413"/>
                <a:gd name="connsiteY11" fmla="*/ 197005 h 914840"/>
                <a:gd name="connsiteX12" fmla="*/ 256106 w 849413"/>
                <a:gd name="connsiteY12" fmla="*/ 197005 h 914840"/>
                <a:gd name="connsiteX13" fmla="*/ 173959 w 849413"/>
                <a:gd name="connsiteY13" fmla="*/ 123128 h 914840"/>
                <a:gd name="connsiteX14" fmla="*/ 131677 w 849413"/>
                <a:gd name="connsiteY14" fmla="*/ 115740 h 914840"/>
                <a:gd name="connsiteX15" fmla="*/ 48322 w 849413"/>
                <a:gd name="connsiteY15" fmla="*/ 24626 h 914840"/>
                <a:gd name="connsiteX16" fmla="*/ 24161 w 849413"/>
                <a:gd name="connsiteY16" fmla="*/ 0 h 914840"/>
                <a:gd name="connsiteX17" fmla="*/ 0 w 849413"/>
                <a:gd name="connsiteY17" fmla="*/ 24626 h 914840"/>
                <a:gd name="connsiteX18" fmla="*/ 124429 w 849413"/>
                <a:gd name="connsiteY18" fmla="*/ 164991 h 914840"/>
                <a:gd name="connsiteX19" fmla="*/ 165503 w 849413"/>
                <a:gd name="connsiteY19" fmla="*/ 172379 h 914840"/>
                <a:gd name="connsiteX20" fmla="*/ 207784 w 849413"/>
                <a:gd name="connsiteY20" fmla="*/ 204392 h 914840"/>
                <a:gd name="connsiteX21" fmla="*/ 146174 w 849413"/>
                <a:gd name="connsiteY21" fmla="*/ 296738 h 914840"/>
                <a:gd name="connsiteX22" fmla="*/ 146174 w 849413"/>
                <a:gd name="connsiteY22" fmla="*/ 522062 h 914840"/>
                <a:gd name="connsiteX23" fmla="*/ 160671 w 849413"/>
                <a:gd name="connsiteY23" fmla="*/ 556538 h 914840"/>
                <a:gd name="connsiteX24" fmla="*/ 498924 w 849413"/>
                <a:gd name="connsiteY24" fmla="*/ 901296 h 914840"/>
                <a:gd name="connsiteX25" fmla="*/ 531542 w 849413"/>
                <a:gd name="connsiteY25" fmla="*/ 914840 h 914840"/>
                <a:gd name="connsiteX26" fmla="*/ 565367 w 849413"/>
                <a:gd name="connsiteY26" fmla="*/ 900065 h 914840"/>
                <a:gd name="connsiteX27" fmla="*/ 834762 w 849413"/>
                <a:gd name="connsiteY27" fmla="*/ 625490 h 914840"/>
                <a:gd name="connsiteX28" fmla="*/ 835970 w 849413"/>
                <a:gd name="connsiteY28" fmla="*/ 556538 h 914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49413" h="914840">
                  <a:moveTo>
                    <a:pt x="241610" y="344758"/>
                  </a:moveTo>
                  <a:cubicBezTo>
                    <a:pt x="215033" y="344758"/>
                    <a:pt x="193288" y="322595"/>
                    <a:pt x="193288" y="295507"/>
                  </a:cubicBezTo>
                  <a:cubicBezTo>
                    <a:pt x="193288" y="278269"/>
                    <a:pt x="202952" y="262262"/>
                    <a:pt x="216241" y="253644"/>
                  </a:cubicBezTo>
                  <a:cubicBezTo>
                    <a:pt x="216241" y="262262"/>
                    <a:pt x="217449" y="272113"/>
                    <a:pt x="217449" y="283194"/>
                  </a:cubicBezTo>
                  <a:cubicBezTo>
                    <a:pt x="217449" y="296738"/>
                    <a:pt x="228321" y="307820"/>
                    <a:pt x="241610" y="307820"/>
                  </a:cubicBezTo>
                  <a:cubicBezTo>
                    <a:pt x="254898" y="307820"/>
                    <a:pt x="265771" y="296738"/>
                    <a:pt x="265771" y="283194"/>
                  </a:cubicBezTo>
                  <a:cubicBezTo>
                    <a:pt x="265771" y="272113"/>
                    <a:pt x="265771" y="262262"/>
                    <a:pt x="264563" y="252412"/>
                  </a:cubicBezTo>
                  <a:cubicBezTo>
                    <a:pt x="279059" y="261031"/>
                    <a:pt x="289932" y="277038"/>
                    <a:pt x="289932" y="295507"/>
                  </a:cubicBezTo>
                  <a:cubicBezTo>
                    <a:pt x="289932" y="322595"/>
                    <a:pt x="268187" y="344758"/>
                    <a:pt x="241610" y="344758"/>
                  </a:cubicBezTo>
                  <a:close/>
                  <a:moveTo>
                    <a:pt x="835970" y="556538"/>
                  </a:moveTo>
                  <a:lnTo>
                    <a:pt x="497716" y="211780"/>
                  </a:lnTo>
                  <a:cubicBezTo>
                    <a:pt x="488052" y="201930"/>
                    <a:pt x="475971" y="197005"/>
                    <a:pt x="463891" y="197005"/>
                  </a:cubicBezTo>
                  <a:lnTo>
                    <a:pt x="256106" y="197005"/>
                  </a:lnTo>
                  <a:cubicBezTo>
                    <a:pt x="242818" y="153910"/>
                    <a:pt x="217449" y="131747"/>
                    <a:pt x="173959" y="123128"/>
                  </a:cubicBezTo>
                  <a:cubicBezTo>
                    <a:pt x="158254" y="120665"/>
                    <a:pt x="144966" y="118203"/>
                    <a:pt x="131677" y="115740"/>
                  </a:cubicBezTo>
                  <a:cubicBezTo>
                    <a:pt x="62819" y="105890"/>
                    <a:pt x="48322" y="103427"/>
                    <a:pt x="48322" y="24626"/>
                  </a:cubicBezTo>
                  <a:cubicBezTo>
                    <a:pt x="48322" y="11082"/>
                    <a:pt x="37450" y="0"/>
                    <a:pt x="24161" y="0"/>
                  </a:cubicBezTo>
                  <a:cubicBezTo>
                    <a:pt x="10872" y="0"/>
                    <a:pt x="0" y="11082"/>
                    <a:pt x="0" y="24626"/>
                  </a:cubicBezTo>
                  <a:cubicBezTo>
                    <a:pt x="0" y="140366"/>
                    <a:pt x="44698" y="152679"/>
                    <a:pt x="124429" y="164991"/>
                  </a:cubicBezTo>
                  <a:cubicBezTo>
                    <a:pt x="136510" y="167454"/>
                    <a:pt x="149798" y="168685"/>
                    <a:pt x="165503" y="172379"/>
                  </a:cubicBezTo>
                  <a:cubicBezTo>
                    <a:pt x="181207" y="176073"/>
                    <a:pt x="198120" y="178535"/>
                    <a:pt x="207784" y="204392"/>
                  </a:cubicBezTo>
                  <a:cubicBezTo>
                    <a:pt x="171543" y="219168"/>
                    <a:pt x="146174" y="254875"/>
                    <a:pt x="146174" y="296738"/>
                  </a:cubicBezTo>
                  <a:lnTo>
                    <a:pt x="146174" y="522062"/>
                  </a:lnTo>
                  <a:cubicBezTo>
                    <a:pt x="146174" y="535606"/>
                    <a:pt x="151006" y="547919"/>
                    <a:pt x="160671" y="556538"/>
                  </a:cubicBezTo>
                  <a:lnTo>
                    <a:pt x="498924" y="901296"/>
                  </a:lnTo>
                  <a:cubicBezTo>
                    <a:pt x="507381" y="911147"/>
                    <a:pt x="519461" y="914840"/>
                    <a:pt x="531542" y="914840"/>
                  </a:cubicBezTo>
                  <a:cubicBezTo>
                    <a:pt x="543622" y="914840"/>
                    <a:pt x="555703" y="909915"/>
                    <a:pt x="565367" y="900065"/>
                  </a:cubicBezTo>
                  <a:lnTo>
                    <a:pt x="834762" y="625490"/>
                  </a:lnTo>
                  <a:cubicBezTo>
                    <a:pt x="854091" y="607021"/>
                    <a:pt x="854091" y="575007"/>
                    <a:pt x="835970" y="556538"/>
                  </a:cubicBezTo>
                  <a:close/>
                </a:path>
              </a:pathLst>
            </a:custGeom>
            <a:solidFill>
              <a:srgbClr val="000000"/>
            </a:solidFill>
            <a:ln w="120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KE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50342C2-2FCC-C895-1CD3-C60C84A7A865}"/>
                </a:ext>
              </a:extLst>
            </p:cNvPr>
            <p:cNvSpPr/>
            <p:nvPr/>
          </p:nvSpPr>
          <p:spPr>
            <a:xfrm>
              <a:off x="7664371" y="1388329"/>
              <a:ext cx="536438" cy="267631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$85</a:t>
              </a:r>
              <a:endParaRPr lang="en-KE" dirty="0">
                <a:solidFill>
                  <a:srgbClr val="FF0000"/>
                </a:solidFill>
              </a:endParaRPr>
            </a:p>
          </p:txBody>
        </p:sp>
      </p:grp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D1F68BA-AC61-3726-E27C-3BCC40729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3086" y="-9641"/>
            <a:ext cx="540913" cy="680224"/>
          </a:xfrm>
        </p:spPr>
        <p:txBody>
          <a:bodyPr/>
          <a:lstStyle/>
          <a:p>
            <a:fld id="{8162B09B-48B6-419F-B21C-5D0A3A8D09DA}" type="slidenum">
              <a:rPr lang="en-KE" sz="5400" b="1" smtClean="0">
                <a:solidFill>
                  <a:schemeClr val="tx1"/>
                </a:solidFill>
                <a:latin typeface="Agency FB" panose="020B0503020202020204" pitchFamily="34" charset="0"/>
              </a:rPr>
              <a:t>8</a:t>
            </a:fld>
            <a:endParaRPr lang="en-KE" sz="5400" b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432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4FAE7-58B4-23D7-635E-2A2B153F2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5496"/>
            <a:ext cx="7886700" cy="585541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B0F0"/>
                </a:solidFill>
                <a:latin typeface="Agency FB" panose="020B0503020202020204" pitchFamily="34" charset="0"/>
              </a:rPr>
              <a:t>Deployment </a:t>
            </a:r>
            <a:endParaRPr lang="en-KE" sz="2800" b="1" dirty="0">
              <a:solidFill>
                <a:srgbClr val="00B0F0"/>
              </a:solidFill>
              <a:latin typeface="Agency FB" panose="020B0503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0371EFD-4AED-A074-F4D2-6C5CD48F14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63826" y="1735013"/>
            <a:ext cx="5265187" cy="3915508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E3E24C-B5CC-CD1E-E04E-6E913FB8E3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432" y="1981197"/>
            <a:ext cx="4548555" cy="3423139"/>
          </a:xfr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6FA33-EC9E-5211-E978-21C0C1025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9128" y="0"/>
            <a:ext cx="628650" cy="585541"/>
          </a:xfrm>
        </p:spPr>
        <p:txBody>
          <a:bodyPr/>
          <a:lstStyle/>
          <a:p>
            <a:fld id="{8162B09B-48B6-419F-B21C-5D0A3A8D09DA}" type="slidenum">
              <a:rPr lang="en-KE" sz="5400" b="1" smtClean="0">
                <a:solidFill>
                  <a:schemeClr val="tx1"/>
                </a:solidFill>
                <a:latin typeface="Agency FB" panose="020B0503020202020204" pitchFamily="34" charset="0"/>
              </a:rPr>
              <a:t>9</a:t>
            </a:fld>
            <a:endParaRPr lang="en-KE" sz="5400" b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949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</TotalTime>
  <Words>202</Words>
  <Application>Microsoft Office PowerPoint</Application>
  <PresentationFormat>On-screen Show (4:3)</PresentationFormat>
  <Paragraphs>73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Agency FB</vt:lpstr>
      <vt:lpstr>Arial</vt:lpstr>
      <vt:lpstr>Calibri</vt:lpstr>
      <vt:lpstr>Calibri Light</vt:lpstr>
      <vt:lpstr>Consolas</vt:lpstr>
      <vt:lpstr>Office Theme</vt:lpstr>
      <vt:lpstr>Environmental Data Acquisition and Processing </vt:lpstr>
      <vt:lpstr>Session breakdown</vt:lpstr>
      <vt:lpstr>Diagnosing or studying the catchment</vt:lpstr>
      <vt:lpstr>Motivation – modelling concept</vt:lpstr>
      <vt:lpstr>Catchment under study</vt:lpstr>
      <vt:lpstr>Water level monitoring Architecture (Flow Chart)</vt:lpstr>
      <vt:lpstr>Hardware setup </vt:lpstr>
      <vt:lpstr>Prototype developed – MultiTech mDot based</vt:lpstr>
      <vt:lpstr>Deployment </vt:lpstr>
      <vt:lpstr>Data visualization app</vt:lpstr>
      <vt:lpstr>UPNEXT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Data Acquisition and Processing</dc:title>
  <dc:creator>Microsoft account</dc:creator>
  <cp:lastModifiedBy>USER</cp:lastModifiedBy>
  <cp:revision>19</cp:revision>
  <cp:lastPrinted>2022-07-10T18:22:17Z</cp:lastPrinted>
  <dcterms:created xsi:type="dcterms:W3CDTF">2021-09-22T10:36:35Z</dcterms:created>
  <dcterms:modified xsi:type="dcterms:W3CDTF">2022-07-15T12:42:13Z</dcterms:modified>
</cp:coreProperties>
</file>

<file path=docProps/thumbnail.jpeg>
</file>